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  <p:sldMasterId id="2147483710" r:id="rId5"/>
    <p:sldMasterId id="2147483714" r:id="rId6"/>
  </p:sldMasterIdLst>
  <p:notesMasterIdLst>
    <p:notesMasterId r:id="rId21"/>
  </p:notesMasterIdLst>
  <p:handoutMasterIdLst>
    <p:handoutMasterId r:id="rId22"/>
  </p:handoutMasterIdLst>
  <p:sldIdLst>
    <p:sldId id="367" r:id="rId7"/>
    <p:sldId id="368" r:id="rId8"/>
    <p:sldId id="292" r:id="rId9"/>
    <p:sldId id="370" r:id="rId10"/>
    <p:sldId id="369" r:id="rId11"/>
    <p:sldId id="380" r:id="rId12"/>
    <p:sldId id="371" r:id="rId13"/>
    <p:sldId id="372" r:id="rId14"/>
    <p:sldId id="378" r:id="rId15"/>
    <p:sldId id="375" r:id="rId16"/>
    <p:sldId id="381" r:id="rId17"/>
    <p:sldId id="377" r:id="rId18"/>
    <p:sldId id="373" r:id="rId19"/>
    <p:sldId id="299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961"/>
    <a:srgbClr val="063D5F"/>
    <a:srgbClr val="699BFF"/>
    <a:srgbClr val="216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7BE1F-636F-4A3E-B25F-0380817DB56C}" v="2" dt="2023-03-01T17:19:31.818"/>
    <p1510:client id="{9DA7806C-F0E2-40FF-B3B3-DADA089F9E97}" v="7" dt="2023-03-02T13:17:49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87731" autoAdjust="0"/>
  </p:normalViewPr>
  <p:slideViewPr>
    <p:cSldViewPr>
      <p:cViewPr varScale="1">
        <p:scale>
          <a:sx n="58" d="100"/>
          <a:sy n="58" d="100"/>
        </p:scale>
        <p:origin x="15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98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Together 5 minutes a couple of examples from audience</a:t>
            </a:r>
          </a:p>
          <a:p>
            <a:endParaRPr lang="en-GB" dirty="0"/>
          </a:p>
          <a:p>
            <a:r>
              <a:rPr lang="en-GB" dirty="0"/>
              <a:t>Designed to</a:t>
            </a:r>
          </a:p>
          <a:p>
            <a:r>
              <a:rPr lang="en-GB" dirty="0"/>
              <a:t>increase self- awareness of the impact of individual cultural identity on personal bias</a:t>
            </a:r>
          </a:p>
          <a:p>
            <a:r>
              <a:rPr lang="en-GB" dirty="0"/>
              <a:t>Prevent stereotypical assumptions</a:t>
            </a:r>
          </a:p>
          <a:p>
            <a:r>
              <a:rPr lang="en-GB" dirty="0"/>
              <a:t>Building trust</a:t>
            </a:r>
          </a:p>
          <a:p>
            <a:r>
              <a:rPr lang="en-GB" dirty="0"/>
              <a:t>Getting to know each other</a:t>
            </a:r>
          </a:p>
          <a:p>
            <a:r>
              <a:rPr lang="en-GB" dirty="0"/>
              <a:t>Valuing diversity</a:t>
            </a:r>
          </a:p>
          <a:p>
            <a:r>
              <a:rPr lang="en-GB" dirty="0"/>
              <a:t>Allowing the time and space to be heard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6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6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Sally 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20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Sally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9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Sally 5 minutes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7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Sally 1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3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Sally 1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14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Jacquie 5 minutes Safety and well-being </a:t>
            </a:r>
            <a:r>
              <a:rPr lang="en-GB" dirty="0"/>
              <a:t>of all participants was crucial - creating safe spaces for the training sessions and the mentoring sessions. </a:t>
            </a:r>
          </a:p>
          <a:p>
            <a:r>
              <a:rPr lang="en-GB" b="1" dirty="0"/>
              <a:t>Reversal of the power dynamic </a:t>
            </a:r>
            <a:r>
              <a:rPr lang="en-GB" dirty="0"/>
              <a:t>between students and senior staff</a:t>
            </a:r>
          </a:p>
          <a:p>
            <a:r>
              <a:rPr lang="en-GB" dirty="0"/>
              <a:t>Difficult and challenging conversations around bias and discrimination could leave all participants in a </a:t>
            </a:r>
            <a:r>
              <a:rPr lang="en-GB" b="1" dirty="0"/>
              <a:t>vulnerable</a:t>
            </a:r>
            <a:r>
              <a:rPr lang="en-GB" dirty="0"/>
              <a:t> position.</a:t>
            </a:r>
          </a:p>
          <a:p>
            <a:r>
              <a:rPr lang="en-GB" dirty="0"/>
              <a:t>Evaluation -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52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Handbook is a guide to help with structure and power reversal, the mentors adapt and make it their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6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Jacquie 1 minute</a:t>
            </a:r>
          </a:p>
          <a:p>
            <a:r>
              <a:rPr lang="en-GB" dirty="0"/>
              <a:t>Exercise I learned from FT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8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50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5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C4A244F-2C22-E547-8DF5-07D99ACDE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048672" cy="34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0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5920" y="2060848"/>
            <a:ext cx="5693680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287415"/>
            <a:ext cx="5688632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4149080"/>
            <a:ext cx="2303462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March 2021</a:t>
            </a:r>
          </a:p>
        </p:txBody>
      </p:sp>
      <p:pic>
        <p:nvPicPr>
          <p:cNvPr id="10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98F6F96-0FFE-614A-9446-F08F9EE47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1882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1763688" y="270020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763688" y="3356521"/>
            <a:ext cx="5688632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5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A0B3BF-62C4-C043-98EF-4A8D9C6E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3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908050"/>
            <a:ext cx="84963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A0BAC-E28B-4F57-8315-0DA8FEFDE7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1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C4B-524B-46E5-A4AE-D56E566AC23B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9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44408" y="640013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147248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8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147248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8244408" y="640013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>
                <a:solidFill>
                  <a:srgbClr val="495961"/>
                </a:solidFill>
              </a:rPr>
              <a:t>‹#›</a:t>
            </a:fld>
            <a:endParaRPr lang="en-GB" sz="1000" dirty="0">
              <a:solidFill>
                <a:srgbClr val="49596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6745DF3F-7D11-3742-A2BB-7A033F566A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5693680" cy="1226567"/>
          </a:xfrm>
        </p:spPr>
        <p:txBody>
          <a:bodyPr/>
          <a:lstStyle/>
          <a:p>
            <a:r>
              <a:rPr lang="en-GB" altLang="en-US" sz="4000" dirty="0"/>
              <a:t>Reverse mentoring</a:t>
            </a:r>
            <a:br>
              <a:rPr lang="en-GB" altLang="en-US" dirty="0"/>
            </a:b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6840760" cy="8640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b="1" dirty="0"/>
              <a:t>Professor Sally Curtis &amp; Jacquie Kelly</a:t>
            </a:r>
          </a:p>
          <a:p>
            <a:r>
              <a:rPr lang="en-GB" b="1" dirty="0"/>
              <a:t>School of Primary Care, Population Sciences and Medical Education, Faculty of Medicine</a:t>
            </a:r>
          </a:p>
        </p:txBody>
      </p:sp>
    </p:spTree>
    <p:extLst>
      <p:ext uri="{BB962C8B-B14F-4D97-AF65-F5344CB8AC3E}">
        <p14:creationId xmlns:p14="http://schemas.microsoft.com/office/powerpoint/2010/main" val="293234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7678-23C1-1D15-08BB-3174F734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Feedback and 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221B-CB43-F0B5-D249-A49530B4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76872"/>
            <a:ext cx="8352928" cy="3949899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*Without giving details of the conversation…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What did you learn?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Why do you think we suggest this activity in the first session?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E71A2-D5F9-DD40-1A05-D30DB34D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0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271E-5909-1F90-7A3E-470BE566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72008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Sessions 2 - 4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783C1-BEF8-8CF1-EC99-CEC79F7F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F167B6-1BB2-4EF4-E9E6-A0CB4A8823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7114" y="1772816"/>
            <a:ext cx="3816424" cy="454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tIns="108000" bIns="108000" anchor="ctr">
            <a:spAutoFit/>
          </a:bodyPr>
          <a:lstStyle/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chemeClr val="tx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 2</a:t>
            </a:r>
            <a:endParaRPr lang="en-GB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i="1" dirty="0">
                <a:solidFill>
                  <a:schemeClr val="tx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Privilege and intersectionality </a:t>
            </a:r>
            <a:endParaRPr lang="en-GB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i="1" dirty="0">
                <a:solidFill>
                  <a:schemeClr val="tx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 experiences</a:t>
            </a:r>
            <a:endParaRPr lang="en-GB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i="1" dirty="0">
                <a:solidFill>
                  <a:schemeClr val="tx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 for session 2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endParaRPr lang="en-GB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chemeClr val="tx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 3</a:t>
            </a:r>
            <a:endParaRPr lang="en-GB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i="1" dirty="0">
                <a:solidFill>
                  <a:schemeClr val="tx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happening in this organisation?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017134C-6E44-6F8F-7A09-D9D5D6C82B09}"/>
              </a:ext>
            </a:extLst>
          </p:cNvPr>
          <p:cNvSpPr txBox="1">
            <a:spLocks/>
          </p:cNvSpPr>
          <p:nvPr/>
        </p:nvSpPr>
        <p:spPr>
          <a:xfrm>
            <a:off x="4720995" y="1772816"/>
            <a:ext cx="3960440" cy="45995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91440" tIns="108000" rIns="91440" bIns="10800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1200"/>
              </a:spcBef>
              <a:buNone/>
            </a:pPr>
            <a:r>
              <a:rPr lang="en-GB" b="1" dirty="0">
                <a:solidFill>
                  <a:schemeClr val="tx1"/>
                </a:solidFill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 4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i="1" dirty="0">
                <a:solidFill>
                  <a:schemeClr val="tx1"/>
                </a:solidFill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achieve what you wanted to achieve?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i="1" dirty="0">
                <a:solidFill>
                  <a:schemeClr val="tx1"/>
                </a:solidFill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Outcomes for future change</a:t>
            </a:r>
          </a:p>
          <a:p>
            <a:pPr marL="0" indent="0" algn="ctr">
              <a:lnSpc>
                <a:spcPct val="107000"/>
              </a:lnSpc>
              <a:spcAft>
                <a:spcPts val="600"/>
              </a:spcAft>
              <a:buNone/>
            </a:pPr>
            <a:endParaRPr lang="en-GB" sz="800" i="1" dirty="0">
              <a:solidFill>
                <a:schemeClr val="tx1"/>
              </a:solidFill>
              <a:latin typeface="Lucida Sans" panose="020B0602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GB" sz="800" i="1" dirty="0">
              <a:solidFill>
                <a:schemeClr val="tx1"/>
              </a:solidFill>
              <a:latin typeface="Lucida Sans" panose="020B0602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GB" sz="1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Further Information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GB" sz="16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Contact details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GB" sz="16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Student support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GB" sz="16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Report and Support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sz="800" i="1" dirty="0">
              <a:solidFill>
                <a:schemeClr val="tx1"/>
              </a:solidFill>
              <a:latin typeface="Lucida Sans" panose="020B0602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6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2847-0F80-C304-826F-7EE156CA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136904" cy="936104"/>
          </a:xfrm>
        </p:spPr>
        <p:txBody>
          <a:bodyPr/>
          <a:lstStyle/>
          <a:p>
            <a:r>
              <a:rPr lang="en-GB" dirty="0"/>
              <a:t>Examples of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4BFE-C4FA-ED44-73E3-D94FBB4F8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8147248" cy="537321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and acknowledge all differences as part of introductions, to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comfortable environment and a sense of belonging to the organisation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awareness that learners can feel excluded from the team by cultural references, jokes etc, e.g., about use of alcohol. 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representation of LGBTQ+ people in clinical areas and depiction of positive images of LGBTQ people, e.g., on elderly care wards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ways for clinicians/consultants to take notice of individual learners and how to engage people who aren’t engaging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more conversation and 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ncourage all staff to make the most of every encounter to chat and get to know students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5BB0C-D469-38DA-613B-43919543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0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1577-14CF-DDA0-22C1-7B641F07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  <a:r>
              <a:rPr lang="en-GB" baseline="30000" dirty="0"/>
              <a:t>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1B540-A23A-F92F-39A8-69B6BBD45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628800"/>
            <a:ext cx="8630499" cy="4998043"/>
          </a:xfrm>
          <a:prstGeom prst="rect">
            <a:avLst/>
          </a:prstGeom>
          <a:ln w="15875">
            <a:solidFill>
              <a:srgbClr val="063D5F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8C0EA-9C96-F308-64C0-F4B65CA4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4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sz="1400" dirty="0" err="1"/>
              <a:t>Mathers</a:t>
            </a:r>
            <a:r>
              <a:rPr lang="en-GB" sz="1400" dirty="0"/>
              <a:t> J, Parry J. Why are there so few working-class applicants to medical schools? Learning from the success stories. Medical Education. 2009;43 (3):219-228. </a:t>
            </a:r>
          </a:p>
          <a:p>
            <a:pPr marL="457200" indent="-457200">
              <a:buAutoNum type="arabicPeriod"/>
            </a:pPr>
            <a:r>
              <a:rPr lang="en-GB" sz="1400" dirty="0"/>
              <a:t>Morrison N, Machado M, Blackburn C. Student perspectives on barriers to performance for black and minority ethnic graduate-entry medical students: a qualitative study in a West Midlands medical school. BMJ Open2019; 9:e032493. doi:10.1136/bmjopen-2019-032493</a:t>
            </a:r>
          </a:p>
          <a:p>
            <a:pPr marL="457200" indent="-457200">
              <a:buAutoNum type="arabicPeriod"/>
            </a:pPr>
            <a:r>
              <a:rPr lang="en-GB" sz="1400" dirty="0"/>
              <a:t>Woolf K. Differential attainment in medical education and training. BMJ 2020; 368 </a:t>
            </a:r>
            <a:r>
              <a:rPr lang="en-GB" sz="1400" dirty="0" err="1"/>
              <a:t>doi</a:t>
            </a:r>
            <a:r>
              <a:rPr lang="en-GB" sz="1400" dirty="0"/>
              <a:t>: https://doi.org/10.1136/bmj.m339 (Published 11 February 2020)</a:t>
            </a:r>
          </a:p>
          <a:p>
            <a:pPr marL="457200" indent="-457200">
              <a:buAutoNum type="arabicPeriod"/>
            </a:pPr>
            <a:r>
              <a:rPr lang="en-GB" sz="1400" dirty="0"/>
              <a:t>Curtis S, Smith D. A comparison of undergraduate outcomes for students from gateway courses and standard entry medicine courses. BMC Medical Education. 2020; 20(1):4.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1400" dirty="0"/>
              <a:t>Curtis S, Smith D. A comparison of postgraduate outcomes for trainees from gateway courses and standard entry medicine courses. BMC Medical Education. In press.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1400" dirty="0"/>
              <a:t>Curtis S, et al. BMJ Open 2021;11:e054890.doi:10.1136/bmjopen-2021-054890</a:t>
            </a:r>
            <a:endParaRPr lang="en-GB" sz="1400" dirty="0"/>
          </a:p>
          <a:p>
            <a:pPr marL="457200" indent="-457200">
              <a:buAutoNum type="arabicPeriod"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0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792088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Rationale and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47248" cy="489654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dirty="0"/>
              <a:t>Students from minority backgrounds frequently struggle to fit in to medical schools and find their sense of belonging and identity</a:t>
            </a:r>
            <a:r>
              <a:rPr lang="en-GB" baseline="30000" dirty="0"/>
              <a:t>1</a:t>
            </a:r>
            <a:endParaRPr lang="en-GB" sz="800" dirty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dirty="0"/>
              <a:t>An attainment/awarding gap, found across HE and medical training, affects students from racially minoritised and/or low socioeconomic backgrounds</a:t>
            </a:r>
            <a:r>
              <a:rPr lang="en-GB" baseline="30000" dirty="0"/>
              <a:t>2-5</a:t>
            </a:r>
            <a:r>
              <a:rPr lang="en-GB" dirty="0"/>
              <a:t>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dirty="0"/>
              <a:t>Reverse mentoring is an inversion of the traditional mentoring model. It encourages meaningful conversations between mentors who would normally be considered junior and less experienced in a particular field, and mentees, who are typically regarded as more experienced or senior.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9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Aims of the scheme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GB" sz="2400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understanding of the challenges faced by learners from minority groups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2400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Raise awareness of and challenge exclusion and inequity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2400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an inclusive learning and working environment for learners and </a:t>
            </a:r>
            <a:r>
              <a:rPr lang="en-GB" sz="2400" dirty="0"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educator</a:t>
            </a:r>
            <a:r>
              <a:rPr lang="en-GB" sz="2400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2400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the attainment gap for learners from minority groups 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Raise awareness of institutional responsibility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2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72008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944" y="1628801"/>
            <a:ext cx="5112568" cy="367240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GB" dirty="0"/>
              <a:t>Mar – Jun 2020: Piloted in the Faculty of Medicine with 8 mentor mentee pairs</a:t>
            </a:r>
          </a:p>
          <a:p>
            <a:pPr>
              <a:spcAft>
                <a:spcPts val="2400"/>
              </a:spcAft>
            </a:pPr>
            <a:r>
              <a:rPr lang="en-GB" dirty="0"/>
              <a:t>Mar – Jun 2021: Run in Faculty of Medicine with 10 pairs</a:t>
            </a:r>
          </a:p>
          <a:p>
            <a:pPr>
              <a:spcAft>
                <a:spcPts val="2400"/>
              </a:spcAft>
            </a:pPr>
            <a:r>
              <a:rPr lang="en-GB" dirty="0"/>
              <a:t>Oct 2021- Jan 2022: Run in UHS in collaboration with the UG and PG DMEs, with 7 pairs</a:t>
            </a:r>
          </a:p>
          <a:p>
            <a:pPr marL="0" indent="0">
              <a:spcAft>
                <a:spcPts val="240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20155" r="21926" b="40720"/>
          <a:stretch/>
        </p:blipFill>
        <p:spPr>
          <a:xfrm>
            <a:off x="5868144" y="2292819"/>
            <a:ext cx="2952328" cy="2272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076D5F-879C-39C7-9E86-39AF1D04B00D}"/>
              </a:ext>
            </a:extLst>
          </p:cNvPr>
          <p:cNvSpPr txBox="1"/>
          <p:nvPr/>
        </p:nvSpPr>
        <p:spPr>
          <a:xfrm>
            <a:off x="698161" y="5517232"/>
            <a:ext cx="7313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495961"/>
                </a:solidFill>
              </a:rPr>
              <a:t>Also run with Southampton’s University Executive Board, </a:t>
            </a:r>
          </a:p>
          <a:p>
            <a:pPr algn="ctr"/>
            <a:r>
              <a:rPr lang="en-GB" sz="2000" dirty="0">
                <a:solidFill>
                  <a:srgbClr val="495961"/>
                </a:solidFill>
              </a:rPr>
              <a:t>Bristol Medical School and Leicester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9892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58010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Structure of the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5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228740" y="1857144"/>
            <a:ext cx="3900263" cy="4261956"/>
            <a:chOff x="209550" y="44450"/>
            <a:chExt cx="3067643" cy="3195954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869950" y="44450"/>
              <a:ext cx="1727834" cy="319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450"/>
                </a:spcAft>
              </a:pPr>
              <a:r>
                <a:rPr lang="en-GB" sz="1200" dirty="0">
                  <a:effectLst/>
                  <a:latin typeface="Lucida Sans" panose="020B0602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Safe Space</a:t>
              </a: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850900" y="717550"/>
              <a:ext cx="1746884" cy="319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450"/>
                </a:spcAft>
              </a:pPr>
              <a:r>
                <a:rPr lang="en-GB" sz="1200" dirty="0">
                  <a:effectLst/>
                  <a:latin typeface="Lucida Sans" panose="020B0602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Structure and support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09550" y="1466569"/>
              <a:ext cx="1467484" cy="319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450"/>
                </a:spcAft>
              </a:pPr>
              <a:r>
                <a:rPr lang="en-GB" sz="1200" dirty="0">
                  <a:effectLst/>
                  <a:latin typeface="Lucida Sans" panose="020B0602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Students as educators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778409" y="1472919"/>
              <a:ext cx="1498784" cy="319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450"/>
                </a:spcAft>
              </a:pPr>
              <a:r>
                <a:rPr lang="en-GB" sz="1200" dirty="0">
                  <a:effectLst/>
                  <a:latin typeface="Lucida Sans" panose="020B0602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Staff as active listeners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812654" y="2921000"/>
              <a:ext cx="1873249" cy="319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450"/>
                </a:spcAft>
              </a:pPr>
              <a:r>
                <a:rPr lang="en-GB" sz="1200" dirty="0">
                  <a:effectLst/>
                  <a:latin typeface="Lucida Sans" panose="020B06020305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Meaningful outcomes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689100" y="438150"/>
              <a:ext cx="171450" cy="260350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111782" y="1136653"/>
              <a:ext cx="171450" cy="26035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158959" y="1136650"/>
              <a:ext cx="171450" cy="260350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092978" y="1892300"/>
              <a:ext cx="171450" cy="260350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158959" y="1879600"/>
              <a:ext cx="171450" cy="260350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651000" y="2647950"/>
              <a:ext cx="171450" cy="26035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85845" y="4838617"/>
            <a:ext cx="2401074" cy="313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</a:pPr>
            <a:r>
              <a:rPr lang="en-GB" sz="12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Challenging conversations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3533237" y="1813410"/>
            <a:ext cx="2005517" cy="1249959"/>
          </a:xfrm>
          <a:prstGeom prst="leftArrow">
            <a:avLst/>
          </a:prstGeom>
          <a:solidFill>
            <a:srgbClr val="699B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Initial training</a:t>
            </a:r>
          </a:p>
          <a:p>
            <a:pPr algn="ctr"/>
            <a:r>
              <a:rPr lang="en-GB" sz="1200" dirty="0"/>
              <a:t>(mentors / mentees)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5642995" y="3660832"/>
            <a:ext cx="1890457" cy="1568367"/>
          </a:xfrm>
          <a:prstGeom prst="leftArrow">
            <a:avLst/>
          </a:prstGeom>
          <a:solidFill>
            <a:srgbClr val="699B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Mid-way support session </a:t>
            </a:r>
          </a:p>
          <a:p>
            <a:pPr algn="ctr"/>
            <a:r>
              <a:rPr lang="en-GB" sz="1200" dirty="0"/>
              <a:t>(mentors and mentees)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280937" y="3850383"/>
            <a:ext cx="1203760" cy="1189698"/>
          </a:xfrm>
          <a:prstGeom prst="flowChartProcess">
            <a:avLst/>
          </a:prstGeom>
          <a:solidFill>
            <a:srgbClr val="699B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 meetings</a:t>
            </a:r>
          </a:p>
        </p:txBody>
      </p:sp>
      <p:sp>
        <p:nvSpPr>
          <p:cNvPr id="28" name="Left Arrow 27"/>
          <p:cNvSpPr/>
          <p:nvPr/>
        </p:nvSpPr>
        <p:spPr>
          <a:xfrm>
            <a:off x="5662563" y="2273747"/>
            <a:ext cx="1882552" cy="1287682"/>
          </a:xfrm>
          <a:prstGeom prst="leftArrow">
            <a:avLst/>
          </a:prstGeom>
          <a:solidFill>
            <a:srgbClr val="699B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Mentors’ handbook</a:t>
            </a:r>
          </a:p>
        </p:txBody>
      </p:sp>
      <p:sp>
        <p:nvSpPr>
          <p:cNvPr id="29" name="Left Arrow 28"/>
          <p:cNvSpPr/>
          <p:nvPr/>
        </p:nvSpPr>
        <p:spPr>
          <a:xfrm>
            <a:off x="3533237" y="5329035"/>
            <a:ext cx="2129326" cy="1249959"/>
          </a:xfrm>
          <a:prstGeom prst="leftArrow">
            <a:avLst/>
          </a:prstGeom>
          <a:solidFill>
            <a:srgbClr val="699B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Evaluation sessions (mentees, mentors)</a:t>
            </a:r>
          </a:p>
        </p:txBody>
      </p:sp>
      <p:sp>
        <p:nvSpPr>
          <p:cNvPr id="31" name="Left Arrow 30"/>
          <p:cNvSpPr/>
          <p:nvPr/>
        </p:nvSpPr>
        <p:spPr>
          <a:xfrm>
            <a:off x="5818575" y="5365587"/>
            <a:ext cx="2016224" cy="1176854"/>
          </a:xfrm>
          <a:prstGeom prst="leftArrow">
            <a:avLst/>
          </a:prstGeom>
          <a:solidFill>
            <a:srgbClr val="699B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Evaluation questionnaires </a:t>
            </a:r>
          </a:p>
        </p:txBody>
      </p:sp>
    </p:spTree>
    <p:extLst>
      <p:ext uri="{BB962C8B-B14F-4D97-AF65-F5344CB8AC3E}">
        <p14:creationId xmlns:p14="http://schemas.microsoft.com/office/powerpoint/2010/main" val="42891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26DE-3CD6-731B-42F8-952B1C26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72008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Session structure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6E3836-C315-6D2D-84F1-2835DC32D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17" t="42194" r="16900" b="-22918"/>
          <a:stretch/>
        </p:blipFill>
        <p:spPr>
          <a:xfrm>
            <a:off x="467544" y="1988840"/>
            <a:ext cx="3770063" cy="3871354"/>
          </a:xfr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A6933-C148-E688-4B61-997060F2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3E6C7-447F-6649-5F4C-7084842F9318}"/>
              </a:ext>
            </a:extLst>
          </p:cNvPr>
          <p:cNvSpPr txBox="1"/>
          <p:nvPr/>
        </p:nvSpPr>
        <p:spPr>
          <a:xfrm>
            <a:off x="4237607" y="1988840"/>
            <a:ext cx="4438849" cy="38713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tIns="108000" bIns="108000" anchor="ctr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Session 1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Confidentiality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Getting to know each other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Identifying objectives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How you will work together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Identity activity</a:t>
            </a:r>
          </a:p>
        </p:txBody>
      </p:sp>
    </p:spTree>
    <p:extLst>
      <p:ext uri="{BB962C8B-B14F-4D97-AF65-F5344CB8AC3E}">
        <p14:creationId xmlns:p14="http://schemas.microsoft.com/office/powerpoint/2010/main" val="29971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2F30-921E-A742-2ACD-971B7F6B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Inclusivity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E89FE-119B-71F3-E45C-0D77B720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06177"/>
            <a:ext cx="8147248" cy="4381947"/>
          </a:xfrm>
        </p:spPr>
        <p:txBody>
          <a:bodyPr/>
          <a:lstStyle/>
          <a:p>
            <a:pPr lvl="1" indent="-342900">
              <a:lnSpc>
                <a:spcPct val="107000"/>
              </a:lnSpc>
              <a:spcAft>
                <a:spcPts val="800"/>
              </a:spcAft>
              <a:buFont typeface="Lucida Sans" panose="020B0602030504020204" pitchFamily="34" charset="0"/>
              <a:buChar char="-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 interact with people from our own frame of reference, based on our values and biases</a:t>
            </a:r>
            <a:endParaRPr lang="en-GB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This can make it difficult to understand others if we are not familiar with their frame of reference.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Exploring your different cultural identities </a:t>
            </a: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help you to understand each other more and work more effectively together.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DAA1F-2BFB-F93A-326A-0970894D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4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34E4-6E91-2593-4316-CE226FA0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72008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Inclusivity task -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C1996-8224-EEEC-C135-600E1AC5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381947"/>
          </a:xfrm>
        </p:spPr>
        <p:txBody>
          <a:bodyPr/>
          <a:lstStyle/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GB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Individually, choose one aspect of your cultural identity and draw a picture or diagram to represent </a:t>
            </a:r>
            <a:r>
              <a:rPr lang="en-GB" dirty="0"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GB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(4-5 minutes)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GB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turn, tell your partner the story of the aspect you have chosen using your picture/diagram. Explain what is important to you and why. When you have finished, encourage </a:t>
            </a:r>
            <a:r>
              <a:rPr lang="en-GB" dirty="0"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en-GB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ask one or two questions to develop their understanding.</a:t>
            </a:r>
            <a:r>
              <a:rPr lang="en-GB" dirty="0"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GB" dirty="0"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swap round! (5 minutes each)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99A84-5E64-99AD-98F8-FF5F9E1D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9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8DDE-E69A-303C-8574-C81ADD32D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936104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Sally’s example</a:t>
            </a:r>
          </a:p>
        </p:txBody>
      </p:sp>
      <p:pic>
        <p:nvPicPr>
          <p:cNvPr id="6" name="Content Placeholder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7E532D7F-2006-209A-AA82-522C4CF9A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2" b="1195"/>
          <a:stretch/>
        </p:blipFill>
        <p:spPr>
          <a:xfrm rot="16200000">
            <a:off x="2036683" y="59661"/>
            <a:ext cx="5372335" cy="77905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78764-2C62-7313-33A5-DD05E135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A24C-3F92-40F2-AD38-B2564D76EF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8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f9c3383-2fb1-4eaf-a791-621cb48354c6"/>
</p:tagLst>
</file>

<file path=ppt/theme/theme1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resentation_Template.potx" id="{3F1C382B-1DEF-410A-A027-F45CA85A49A9}" vid="{2D513B29-4688-4C3B-808C-2D7FC1C46FB0}"/>
    </a:ext>
  </a:extLst>
</a:theme>
</file>

<file path=ppt/theme/theme2.xml><?xml version="1.0" encoding="utf-8"?>
<a:theme xmlns:a="http://schemas.openxmlformats.org/drawingml/2006/main" name="UoS_Powerpoint_template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46433AF-ADAF-5043-992B-F8DA038F8EDD}" vid="{70BB0F00-7E88-EC42-8F76-723910B29191}"/>
    </a:ext>
  </a:extLst>
</a:theme>
</file>

<file path=ppt/theme/theme3.xml><?xml version="1.0" encoding="utf-8"?>
<a:theme xmlns:a="http://schemas.openxmlformats.org/drawingml/2006/main" name="6_Title and content">
  <a:themeElements>
    <a:clrScheme name="Custom 1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46433AF-ADAF-5043-992B-F8DA038F8EDD}" vid="{FB3B6721-CF41-CB4A-8BDA-0705E516CA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cfcca1-e542-4c66-8fa2-1372e7322787" xsi:nil="true"/>
    <lcf76f155ced4ddcb4097134ff3c332f xmlns="2eee3105-a21d-4fd6-b6cd-a40570c9e3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47B90047FB6B47A91D173FFAC1DD50" ma:contentTypeVersion="16" ma:contentTypeDescription="Create a new document." ma:contentTypeScope="" ma:versionID="e10b77aa16cf3d87d01d7f7201b5811c">
  <xsd:schema xmlns:xsd="http://www.w3.org/2001/XMLSchema" xmlns:xs="http://www.w3.org/2001/XMLSchema" xmlns:p="http://schemas.microsoft.com/office/2006/metadata/properties" xmlns:ns2="2eee3105-a21d-4fd6-b6cd-a40570c9e3f1" xmlns:ns3="c6cfcca1-e542-4c66-8fa2-1372e7322787" targetNamespace="http://schemas.microsoft.com/office/2006/metadata/properties" ma:root="true" ma:fieldsID="8830bc0b593821699b38cb6f8eef13ca" ns2:_="" ns3:_="">
    <xsd:import namespace="2eee3105-a21d-4fd6-b6cd-a40570c9e3f1"/>
    <xsd:import namespace="c6cfcca1-e542-4c66-8fa2-1372e732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e3105-a21d-4fd6-b6cd-a40570c9e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fcca1-e542-4c66-8fa2-1372e732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c78d582-6917-487f-b0f7-afe71341c93c}" ma:internalName="TaxCatchAll" ma:showField="CatchAllData" ma:web="c6cfcca1-e542-4c66-8fa2-1372e73227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24D0C8-F447-46A2-8470-8A66BFFF3978}">
  <ds:schemaRefs>
    <ds:schemaRef ds:uri="http://schemas.microsoft.com/office/2006/metadata/properties"/>
    <ds:schemaRef ds:uri="http://schemas.microsoft.com/office/infopath/2007/PartnerControls"/>
    <ds:schemaRef ds:uri="c6cfcca1-e542-4c66-8fa2-1372e7322787"/>
    <ds:schemaRef ds:uri="2eee3105-a21d-4fd6-b6cd-a40570c9e3f1"/>
  </ds:schemaRefs>
</ds:datastoreItem>
</file>

<file path=customXml/itemProps2.xml><?xml version="1.0" encoding="utf-8"?>
<ds:datastoreItem xmlns:ds="http://schemas.openxmlformats.org/officeDocument/2006/customXml" ds:itemID="{A255BF30-26CD-4859-9493-8355F0F03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B370B-35A6-48B3-A846-650FF30346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e3105-a21d-4fd6-b6cd-a40570c9e3f1"/>
    <ds:schemaRef ds:uri="c6cfcca1-e542-4c66-8fa2-1372e732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</Template>
  <TotalTime>2597</TotalTime>
  <Words>999</Words>
  <Application>Microsoft Office PowerPoint</Application>
  <PresentationFormat>On-screen Show (4:3)</PresentationFormat>
  <Paragraphs>140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Title and content</vt:lpstr>
      <vt:lpstr>UoS_Powerpoint_template</vt:lpstr>
      <vt:lpstr>6_Title and content</vt:lpstr>
      <vt:lpstr>Reverse mentoring </vt:lpstr>
      <vt:lpstr>Rationale and definition</vt:lpstr>
      <vt:lpstr>Aims of the scheme</vt:lpstr>
      <vt:lpstr>So far…</vt:lpstr>
      <vt:lpstr>Structure of the scheme</vt:lpstr>
      <vt:lpstr>Session structure</vt:lpstr>
      <vt:lpstr>Inclusivity task</vt:lpstr>
      <vt:lpstr>Inclusivity task - instructions</vt:lpstr>
      <vt:lpstr>Sally’s example</vt:lpstr>
      <vt:lpstr>Feedback and debrief</vt:lpstr>
      <vt:lpstr>Sessions 2 - 4</vt:lpstr>
      <vt:lpstr>Examples of outcomes</vt:lpstr>
      <vt:lpstr>Evaluation6</vt:lpstr>
      <vt:lpstr>References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 Martina</dc:creator>
  <cp:lastModifiedBy>Sally Curtis</cp:lastModifiedBy>
  <cp:revision>82</cp:revision>
  <dcterms:created xsi:type="dcterms:W3CDTF">2017-05-16T09:08:03Z</dcterms:created>
  <dcterms:modified xsi:type="dcterms:W3CDTF">2024-04-17T12:58:01Z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0x0101009547B90047FB6B47A91D173FFAC1DD50</vt:lpwstr>
  </property>
  <property fmtid="{D5CDD505-2E9C-101B-9397-08002B2CF9AE}" pid="3" name="MediaServiceImageTags">
    <vt:lpwstr/>
  </property>
</Properties>
</file>